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49" r:id="rId3"/>
    <p:sldId id="345" r:id="rId4"/>
    <p:sldId id="336" r:id="rId5"/>
    <p:sldId id="346" r:id="rId6"/>
    <p:sldId id="350" r:id="rId7"/>
    <p:sldId id="326" r:id="rId8"/>
    <p:sldId id="331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43F"/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3" autoAdjust="0"/>
    <p:restoredTop sz="94720" autoAdjust="0"/>
  </p:normalViewPr>
  <p:slideViewPr>
    <p:cSldViewPr snapToGrid="0" showGuides="1">
      <p:cViewPr varScale="1">
        <p:scale>
          <a:sx n="158" d="100"/>
          <a:sy n="158" d="100"/>
        </p:scale>
        <p:origin x="200" y="13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7/17/21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7/17/21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5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7/17/21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7/17/21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modelingprep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brian8863/viz/CapstoneDashboard_16252496264850/HoldingsDashboard?publish=y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286933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Finding Stock Market Inefficiencies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258733"/>
            <a:ext cx="8229600" cy="1219200"/>
          </a:xfrm>
        </p:spPr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>
            <a:extLst>
              <a:ext uri="{FF2B5EF4-FFF2-40B4-BE49-F238E27FC236}">
                <a16:creationId xmlns:a16="http://schemas.microsoft.com/office/drawing/2014/main" id="{742940BE-0343-BE48-AE07-E2ACAB92224E}"/>
              </a:ext>
            </a:extLst>
          </p:cNvPr>
          <p:cNvSpPr txBox="1">
            <a:spLocks/>
          </p:cNvSpPr>
          <p:nvPr/>
        </p:nvSpPr>
        <p:spPr>
          <a:xfrm>
            <a:off x="455612" y="359833"/>
            <a:ext cx="9144001" cy="6858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Business Goal</a:t>
            </a:r>
            <a:br>
              <a:rPr lang="en-US" dirty="0"/>
            </a:br>
            <a:r>
              <a:rPr lang="en-US" sz="1300" dirty="0">
                <a:solidFill>
                  <a:schemeClr val="tx1">
                    <a:lumMod val="65000"/>
                  </a:schemeClr>
                </a:solidFill>
              </a:rPr>
              <a:t>find which stocks offer the unique combination of low cost, growing and low volatility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3A518B-F542-7F49-A81F-EAC71C38BD2C}"/>
              </a:ext>
            </a:extLst>
          </p:cNvPr>
          <p:cNvGrpSpPr/>
          <p:nvPr/>
        </p:nvGrpSpPr>
        <p:grpSpPr>
          <a:xfrm>
            <a:off x="6515652" y="1244337"/>
            <a:ext cx="5101004" cy="4892428"/>
            <a:chOff x="6680410" y="1323853"/>
            <a:chExt cx="5101004" cy="4892428"/>
          </a:xfrm>
        </p:grpSpPr>
        <p:sp>
          <p:nvSpPr>
            <p:cNvPr id="4" name="Content Placeholder 13">
              <a:extLst>
                <a:ext uri="{FF2B5EF4-FFF2-40B4-BE49-F238E27FC236}">
                  <a16:creationId xmlns:a16="http://schemas.microsoft.com/office/drawing/2014/main" id="{1F3F11B6-467D-B14F-B550-870DEE9DAFC4}"/>
                </a:ext>
              </a:extLst>
            </p:cNvPr>
            <p:cNvSpPr txBox="1">
              <a:spLocks/>
            </p:cNvSpPr>
            <p:nvPr/>
          </p:nvSpPr>
          <p:spPr>
            <a:xfrm>
              <a:off x="7431136" y="1734103"/>
              <a:ext cx="4350278" cy="38593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3838" indent="-223838" algn="l" defTabSz="914400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3550" indent="-2317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2625" indent="-21907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4625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30288" indent="-17303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207008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80744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54480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28216" indent="-173736" algn="l" defTabSz="91440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Use machine learning to find which companies are:</a:t>
              </a:r>
            </a:p>
            <a:p>
              <a:pPr lvl="1"/>
              <a:r>
                <a:rPr lang="en-US" sz="1200" dirty="0"/>
                <a:t>Inexpensive, relative to their performance</a:t>
              </a:r>
            </a:p>
            <a:p>
              <a:pPr lvl="1"/>
              <a:r>
                <a:rPr lang="en-US" sz="1200" dirty="0"/>
                <a:t>Growing in value</a:t>
              </a:r>
            </a:p>
            <a:p>
              <a:pPr lvl="1"/>
              <a:r>
                <a:rPr lang="en-US" sz="1200" dirty="0"/>
                <a:t>Low volatility</a:t>
              </a:r>
            </a:p>
            <a:p>
              <a:pPr marL="0" indent="0">
                <a:buNone/>
              </a:pPr>
              <a:r>
                <a:rPr lang="en-US" sz="2000" dirty="0"/>
                <a:t>Use anomaly detection to find data quality issues</a:t>
              </a:r>
            </a:p>
            <a:p>
              <a:pPr marL="0" indent="0">
                <a:buNone/>
              </a:pPr>
              <a:endParaRPr lang="en-US" sz="1000" dirty="0"/>
            </a:p>
            <a:p>
              <a:pPr marL="0" indent="0">
                <a:buNone/>
              </a:pPr>
              <a:endParaRPr lang="en-US" sz="1000" dirty="0"/>
            </a:p>
            <a:p>
              <a:pPr marL="0" indent="0">
                <a:buNone/>
              </a:pPr>
              <a:r>
                <a:rPr lang="en-US" sz="2000" dirty="0"/>
                <a:t>Visually interact with key KPI’s to research potential stock purchases and sales</a:t>
              </a:r>
            </a:p>
            <a:p>
              <a:pPr lvl="1"/>
              <a:endParaRPr 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D760F3-D320-4E48-8BD9-7428508E354B}"/>
                </a:ext>
              </a:extLst>
            </p:cNvPr>
            <p:cNvSpPr txBox="1"/>
            <p:nvPr/>
          </p:nvSpPr>
          <p:spPr>
            <a:xfrm>
              <a:off x="6680410" y="1323853"/>
              <a:ext cx="6096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1D33AC-4E66-B744-8EF2-A6F84DD40E55}"/>
                </a:ext>
              </a:extLst>
            </p:cNvPr>
            <p:cNvSpPr/>
            <p:nvPr/>
          </p:nvSpPr>
          <p:spPr>
            <a:xfrm>
              <a:off x="6682591" y="2954459"/>
              <a:ext cx="898003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B95EDA-61B9-114D-8921-542D54AFB422}"/>
                </a:ext>
              </a:extLst>
            </p:cNvPr>
            <p:cNvSpPr/>
            <p:nvPr/>
          </p:nvSpPr>
          <p:spPr>
            <a:xfrm>
              <a:off x="6682591" y="4585065"/>
              <a:ext cx="898003" cy="1631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A28DAE-39E4-6E40-AA40-35F915936105}"/>
              </a:ext>
            </a:extLst>
          </p:cNvPr>
          <p:cNvGrpSpPr/>
          <p:nvPr/>
        </p:nvGrpSpPr>
        <p:grpSpPr>
          <a:xfrm>
            <a:off x="455612" y="1449860"/>
            <a:ext cx="5768092" cy="4819135"/>
            <a:chOff x="326320" y="1466335"/>
            <a:chExt cx="5768092" cy="48191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7A539F-93EF-E440-89D8-EEC828B96A42}"/>
                </a:ext>
              </a:extLst>
            </p:cNvPr>
            <p:cNvSpPr/>
            <p:nvPr/>
          </p:nvSpPr>
          <p:spPr>
            <a:xfrm>
              <a:off x="326320" y="1466335"/>
              <a:ext cx="5768092" cy="48191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FE84DFD2-63C2-184D-B865-3F1A3B76E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20" y="1844664"/>
              <a:ext cx="4948494" cy="3960732"/>
            </a:xfrm>
            <a:prstGeom prst="rect">
              <a:avLst/>
            </a:prstGeom>
          </p:spPr>
        </p:pic>
        <p:pic>
          <p:nvPicPr>
            <p:cNvPr id="27" name="Picture 26" descr="Text, table&#10;&#10;Description automatically generated with medium confidence">
              <a:extLst>
                <a:ext uri="{FF2B5EF4-FFF2-40B4-BE49-F238E27FC236}">
                  <a16:creationId xmlns:a16="http://schemas.microsoft.com/office/drawing/2014/main" id="{0A6E38A2-077D-994D-870D-D5B41F6A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888" y="2202366"/>
              <a:ext cx="1143852" cy="843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07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7424474" y="1925888"/>
            <a:ext cx="4350278" cy="2687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Sourced data from FMP’s API</a:t>
            </a:r>
          </a:p>
          <a:p>
            <a:r>
              <a:rPr lang="en-US" sz="2000" dirty="0"/>
              <a:t>4311 stocks after removing null or negative values and removing highly volatile sectors</a:t>
            </a:r>
          </a:p>
          <a:p>
            <a:r>
              <a:rPr lang="en-US" sz="2000" dirty="0"/>
              <a:t>Pulled company profile information, historical performance metrics and stock price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B3277-BDF7-7D40-9413-0E636F5072E8}"/>
              </a:ext>
            </a:extLst>
          </p:cNvPr>
          <p:cNvGrpSpPr/>
          <p:nvPr/>
        </p:nvGrpSpPr>
        <p:grpSpPr>
          <a:xfrm>
            <a:off x="320145" y="747663"/>
            <a:ext cx="7187405" cy="4142232"/>
            <a:chOff x="455612" y="1011767"/>
            <a:chExt cx="7187405" cy="41456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B89A5A-26B7-9A46-86B4-678A14520496}"/>
                </a:ext>
              </a:extLst>
            </p:cNvPr>
            <p:cNvSpPr txBox="1"/>
            <p:nvPr/>
          </p:nvSpPr>
          <p:spPr>
            <a:xfrm>
              <a:off x="455612" y="1011767"/>
              <a:ext cx="71874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FMP</a:t>
              </a:r>
              <a:endParaRPr lang="en-US" sz="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8B4951-68C3-314E-A7F4-0A83069498BD}"/>
                </a:ext>
              </a:extLst>
            </p:cNvPr>
            <p:cNvSpPr/>
            <p:nvPr/>
          </p:nvSpPr>
          <p:spPr>
            <a:xfrm>
              <a:off x="1198576" y="4603371"/>
              <a:ext cx="549060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Financial Modeling Prep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5DACA66-7B78-4D49-A083-5AD870E15426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539182"/>
              <a:ext cx="6265334" cy="0"/>
            </a:xfrm>
            <a:prstGeom prst="line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21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Machine Learning Results</a:t>
            </a:r>
            <a:br>
              <a:rPr lang="en-US" dirty="0"/>
            </a:br>
            <a:r>
              <a:rPr lang="en-US" sz="1400" dirty="0"/>
              <a:t>96% Overall Accuracy in Predicting Action</a:t>
            </a:r>
            <a:endParaRPr lang="en-US" sz="1300" dirty="0"/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455612" y="1445136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Classification of Buy, Hold, Sell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5998DD-FF53-E642-A43A-ECE953CD7CDC}"/>
              </a:ext>
            </a:extLst>
          </p:cNvPr>
          <p:cNvSpPr/>
          <p:nvPr/>
        </p:nvSpPr>
        <p:spPr>
          <a:xfrm>
            <a:off x="6634906" y="1445137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+mj-lt"/>
              <a:buAutoNum type="arabicPeriod" startAt="2"/>
            </a:pPr>
            <a:r>
              <a:rPr lang="en-US" sz="2000" dirty="0"/>
              <a:t>Anomaly Detection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FDAC-D12F-ED49-9F92-EE5A874BBD5E}"/>
              </a:ext>
            </a:extLst>
          </p:cNvPr>
          <p:cNvGrpSpPr/>
          <p:nvPr/>
        </p:nvGrpSpPr>
        <p:grpSpPr>
          <a:xfrm>
            <a:off x="593688" y="1886466"/>
            <a:ext cx="5394418" cy="2175075"/>
            <a:chOff x="593688" y="1886466"/>
            <a:chExt cx="5394418" cy="21750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67235AC-52D7-654D-A917-DE06226A11B6}"/>
                </a:ext>
              </a:extLst>
            </p:cNvPr>
            <p:cNvSpPr/>
            <p:nvPr/>
          </p:nvSpPr>
          <p:spPr>
            <a:xfrm>
              <a:off x="2137151" y="2284052"/>
              <a:ext cx="3188044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2B35F1-9CE1-E14B-91F5-8734D58A0892}"/>
                </a:ext>
              </a:extLst>
            </p:cNvPr>
            <p:cNvSpPr/>
            <p:nvPr/>
          </p:nvSpPr>
          <p:spPr>
            <a:xfrm>
              <a:off x="1612539" y="2284052"/>
              <a:ext cx="4924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Sell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C4058-9E16-444D-A077-602B552EFC1A}"/>
                </a:ext>
              </a:extLst>
            </p:cNvPr>
            <p:cNvSpPr/>
            <p:nvPr/>
          </p:nvSpPr>
          <p:spPr>
            <a:xfrm>
              <a:off x="5304242" y="2181971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3B939B-DE21-CA42-9A6F-25AAD1069140}"/>
                </a:ext>
              </a:extLst>
            </p:cNvPr>
            <p:cNvSpPr/>
            <p:nvPr/>
          </p:nvSpPr>
          <p:spPr>
            <a:xfrm>
              <a:off x="593688" y="1886466"/>
              <a:ext cx="24743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Percentage Correctly Classified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B89B5-66AD-3D4A-85BE-BE09D9562170}"/>
                </a:ext>
              </a:extLst>
            </p:cNvPr>
            <p:cNvSpPr/>
            <p:nvPr/>
          </p:nvSpPr>
          <p:spPr>
            <a:xfrm>
              <a:off x="2137151" y="2630546"/>
              <a:ext cx="2942482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02DE3A-F26B-184F-BA39-5B3E49BC935E}"/>
                </a:ext>
              </a:extLst>
            </p:cNvPr>
            <p:cNvSpPr/>
            <p:nvPr/>
          </p:nvSpPr>
          <p:spPr>
            <a:xfrm>
              <a:off x="1084304" y="2607776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Affordable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C9737A-2B73-3E4C-8B60-CF58CDE1EC22}"/>
                </a:ext>
              </a:extLst>
            </p:cNvPr>
            <p:cNvSpPr/>
            <p:nvPr/>
          </p:nvSpPr>
          <p:spPr>
            <a:xfrm>
              <a:off x="5053197" y="2527177"/>
              <a:ext cx="6142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96%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DC5AC7-8C57-E44C-87C8-36288BE8E19B}"/>
                </a:ext>
              </a:extLst>
            </p:cNvPr>
            <p:cNvSpPr/>
            <p:nvPr/>
          </p:nvSpPr>
          <p:spPr>
            <a:xfrm>
              <a:off x="2137151" y="2977040"/>
              <a:ext cx="2669518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6EF570-3FCD-194C-887E-353DE59EAA50}"/>
                </a:ext>
              </a:extLst>
            </p:cNvPr>
            <p:cNvSpPr/>
            <p:nvPr/>
          </p:nvSpPr>
          <p:spPr>
            <a:xfrm>
              <a:off x="1528336" y="2944405"/>
              <a:ext cx="5741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Hold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AC40D8-7418-BC4A-B0EE-30B1690A60C8}"/>
                </a:ext>
              </a:extLst>
            </p:cNvPr>
            <p:cNvSpPr/>
            <p:nvPr/>
          </p:nvSpPr>
          <p:spPr>
            <a:xfrm>
              <a:off x="4774100" y="2871158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94%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F365F8-05A9-504E-8694-F51F5D9A2FFC}"/>
                </a:ext>
              </a:extLst>
            </p:cNvPr>
            <p:cNvSpPr/>
            <p:nvPr/>
          </p:nvSpPr>
          <p:spPr>
            <a:xfrm>
              <a:off x="2137151" y="3323534"/>
              <a:ext cx="2570453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AAEA81-1A98-7040-A528-D30C7F967A8F}"/>
                </a:ext>
              </a:extLst>
            </p:cNvPr>
            <p:cNvSpPr/>
            <p:nvPr/>
          </p:nvSpPr>
          <p:spPr>
            <a:xfrm>
              <a:off x="1595854" y="3271840"/>
              <a:ext cx="4700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Buy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762CD-66F4-1549-9F83-2343DFB59BE3}"/>
                </a:ext>
              </a:extLst>
            </p:cNvPr>
            <p:cNvSpPr/>
            <p:nvPr/>
          </p:nvSpPr>
          <p:spPr>
            <a:xfrm>
              <a:off x="4677683" y="3216364"/>
              <a:ext cx="596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93%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4888F9-0554-BE48-9653-5CE56F0565D5}"/>
                </a:ext>
              </a:extLst>
            </p:cNvPr>
            <p:cNvSpPr/>
            <p:nvPr/>
          </p:nvSpPr>
          <p:spPr>
            <a:xfrm>
              <a:off x="2137151" y="3670028"/>
              <a:ext cx="2451033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87F8CB-5FFC-9E41-ACFE-5732582B5D49}"/>
                </a:ext>
              </a:extLst>
            </p:cNvPr>
            <p:cNvSpPr/>
            <p:nvPr/>
          </p:nvSpPr>
          <p:spPr>
            <a:xfrm>
              <a:off x="1167660" y="3631749"/>
              <a:ext cx="9348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Risky Buy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6B858F-0CB3-2348-8E6D-57280FD57302}"/>
                </a:ext>
              </a:extLst>
            </p:cNvPr>
            <p:cNvSpPr/>
            <p:nvPr/>
          </p:nvSpPr>
          <p:spPr>
            <a:xfrm>
              <a:off x="4554626" y="3579617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92%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3C9DC84-5824-3246-9F9C-289CD9CFB50C}"/>
                </a:ext>
              </a:extLst>
            </p:cNvPr>
            <p:cNvSpPr/>
            <p:nvPr/>
          </p:nvSpPr>
          <p:spPr>
            <a:xfrm rot="16200000">
              <a:off x="511972" y="2871157"/>
              <a:ext cx="7184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Action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10112-C5BE-D74D-9A38-087B44966606}"/>
                </a:ext>
              </a:extLst>
            </p:cNvPr>
            <p:cNvSpPr/>
            <p:nvPr/>
          </p:nvSpPr>
          <p:spPr>
            <a:xfrm>
              <a:off x="686538" y="2165553"/>
              <a:ext cx="5301568" cy="1895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898303-54AA-F845-9C17-181384DF77E2}"/>
              </a:ext>
            </a:extLst>
          </p:cNvPr>
          <p:cNvGrpSpPr/>
          <p:nvPr/>
        </p:nvGrpSpPr>
        <p:grpSpPr>
          <a:xfrm>
            <a:off x="593688" y="4273723"/>
            <a:ext cx="5394418" cy="2191564"/>
            <a:chOff x="593688" y="4273723"/>
            <a:chExt cx="5394418" cy="21915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A960C4-026B-BE42-8576-EA52B3DCE52F}"/>
                </a:ext>
              </a:extLst>
            </p:cNvPr>
            <p:cNvSpPr/>
            <p:nvPr/>
          </p:nvSpPr>
          <p:spPr>
            <a:xfrm>
              <a:off x="593688" y="4273723"/>
              <a:ext cx="22317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Model Feature Importances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BEE422-48EB-5447-8534-C72D44E2BAC3}"/>
                </a:ext>
              </a:extLst>
            </p:cNvPr>
            <p:cNvSpPr/>
            <p:nvPr/>
          </p:nvSpPr>
          <p:spPr>
            <a:xfrm>
              <a:off x="2791425" y="4686781"/>
              <a:ext cx="3123882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54CD85-BDE8-5D49-AC15-78E1B8015679}"/>
                </a:ext>
              </a:extLst>
            </p:cNvPr>
            <p:cNvSpPr/>
            <p:nvPr/>
          </p:nvSpPr>
          <p:spPr>
            <a:xfrm>
              <a:off x="2791425" y="5033275"/>
              <a:ext cx="1968397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EFC03E-2973-114E-BC5C-6B3173DF47C5}"/>
                </a:ext>
              </a:extLst>
            </p:cNvPr>
            <p:cNvSpPr/>
            <p:nvPr/>
          </p:nvSpPr>
          <p:spPr>
            <a:xfrm>
              <a:off x="2791425" y="5379769"/>
              <a:ext cx="964984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72703E-CBB0-4C41-8CCA-1F2187957AD0}"/>
                </a:ext>
              </a:extLst>
            </p:cNvPr>
            <p:cNvSpPr/>
            <p:nvPr/>
          </p:nvSpPr>
          <p:spPr>
            <a:xfrm>
              <a:off x="2791426" y="5726263"/>
              <a:ext cx="900248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DFC1B2-0F0D-CD47-AC2E-E070DF933F17}"/>
                </a:ext>
              </a:extLst>
            </p:cNvPr>
            <p:cNvSpPr/>
            <p:nvPr/>
          </p:nvSpPr>
          <p:spPr>
            <a:xfrm>
              <a:off x="2791425" y="6072757"/>
              <a:ext cx="689855" cy="24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323CAF-AF86-A24F-B7DC-3BBB2DB176D0}"/>
                </a:ext>
              </a:extLst>
            </p:cNvPr>
            <p:cNvSpPr/>
            <p:nvPr/>
          </p:nvSpPr>
          <p:spPr>
            <a:xfrm>
              <a:off x="627885" y="4658171"/>
              <a:ext cx="2123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EV to Operating Cashflow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FF00C1-4E9F-044E-876B-ABF84029BA42}"/>
                </a:ext>
              </a:extLst>
            </p:cNvPr>
            <p:cNvSpPr/>
            <p:nvPr/>
          </p:nvSpPr>
          <p:spPr>
            <a:xfrm>
              <a:off x="1507535" y="4981895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EV to EBITDA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38BAAD-B4B5-8C4B-A15C-9644475B0D6C}"/>
                </a:ext>
              </a:extLst>
            </p:cNvPr>
            <p:cNvSpPr/>
            <p:nvPr/>
          </p:nvSpPr>
          <p:spPr>
            <a:xfrm>
              <a:off x="1046447" y="5318524"/>
              <a:ext cx="17021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EV to Free Cashflow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9F9865-DA7D-8340-BAD2-FC1153579EEC}"/>
                </a:ext>
              </a:extLst>
            </p:cNvPr>
            <p:cNvSpPr/>
            <p:nvPr/>
          </p:nvSpPr>
          <p:spPr>
            <a:xfrm>
              <a:off x="1359097" y="5645959"/>
              <a:ext cx="13528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Percent Change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0DB9D-47E3-6C44-BA5B-7B4DD0E8A61B}"/>
                </a:ext>
              </a:extLst>
            </p:cNvPr>
            <p:cNvSpPr/>
            <p:nvPr/>
          </p:nvSpPr>
          <p:spPr>
            <a:xfrm>
              <a:off x="1187653" y="6005868"/>
              <a:ext cx="16037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Price to Sales Ratio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A29E3C-EA20-EE4F-8E1F-1C04CB6076F7}"/>
                </a:ext>
              </a:extLst>
            </p:cNvPr>
            <p:cNvSpPr/>
            <p:nvPr/>
          </p:nvSpPr>
          <p:spPr>
            <a:xfrm>
              <a:off x="686538" y="4569299"/>
              <a:ext cx="5301568" cy="18959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94365108-CADB-2448-8303-776AFE014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78219"/>
              </p:ext>
            </p:extLst>
          </p:nvPr>
        </p:nvGraphicFramePr>
        <p:xfrm>
          <a:off x="6699536" y="1935018"/>
          <a:ext cx="5065409" cy="77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12">
                  <a:extLst>
                    <a:ext uri="{9D8B030D-6E8A-4147-A177-3AD203B41FA5}">
                      <a16:colId xmlns:a16="http://schemas.microsoft.com/office/drawing/2014/main" val="390580801"/>
                    </a:ext>
                  </a:extLst>
                </a:gridCol>
                <a:gridCol w="720191">
                  <a:extLst>
                    <a:ext uri="{9D8B030D-6E8A-4147-A177-3AD203B41FA5}">
                      <a16:colId xmlns:a16="http://schemas.microsoft.com/office/drawing/2014/main" val="2381966616"/>
                    </a:ext>
                  </a:extLst>
                </a:gridCol>
                <a:gridCol w="574534">
                  <a:extLst>
                    <a:ext uri="{9D8B030D-6E8A-4147-A177-3AD203B41FA5}">
                      <a16:colId xmlns:a16="http://schemas.microsoft.com/office/drawing/2014/main" val="4143408452"/>
                    </a:ext>
                  </a:extLst>
                </a:gridCol>
                <a:gridCol w="623087">
                  <a:extLst>
                    <a:ext uri="{9D8B030D-6E8A-4147-A177-3AD203B41FA5}">
                      <a16:colId xmlns:a16="http://schemas.microsoft.com/office/drawing/2014/main" val="338011205"/>
                    </a:ext>
                  </a:extLst>
                </a:gridCol>
                <a:gridCol w="695915">
                  <a:extLst>
                    <a:ext uri="{9D8B030D-6E8A-4147-A177-3AD203B41FA5}">
                      <a16:colId xmlns:a16="http://schemas.microsoft.com/office/drawing/2014/main" val="520482488"/>
                    </a:ext>
                  </a:extLst>
                </a:gridCol>
                <a:gridCol w="857756">
                  <a:extLst>
                    <a:ext uri="{9D8B030D-6E8A-4147-A177-3AD203B41FA5}">
                      <a16:colId xmlns:a16="http://schemas.microsoft.com/office/drawing/2014/main" val="759088205"/>
                    </a:ext>
                  </a:extLst>
                </a:gridCol>
                <a:gridCol w="1026814">
                  <a:extLst>
                    <a:ext uri="{9D8B030D-6E8A-4147-A177-3AD203B41FA5}">
                      <a16:colId xmlns:a16="http://schemas.microsoft.com/office/drawing/2014/main" val="75839031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Symbol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Revenue Per Share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 Ratio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PS Ratio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EBITDA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Free Cashflow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Operating Cashflow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1308370"/>
                  </a:ext>
                </a:extLst>
              </a:tr>
              <a:tr h="3862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IIVIP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26,456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7470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332E625-8B47-674E-8510-95F22B90226E}"/>
              </a:ext>
            </a:extLst>
          </p:cNvPr>
          <p:cNvGrpSpPr/>
          <p:nvPr/>
        </p:nvGrpSpPr>
        <p:grpSpPr>
          <a:xfrm>
            <a:off x="6693071" y="2607776"/>
            <a:ext cx="5079967" cy="3688344"/>
            <a:chOff x="6693071" y="2607776"/>
            <a:chExt cx="5079967" cy="3688344"/>
          </a:xfrm>
        </p:grpSpPr>
        <p:pic>
          <p:nvPicPr>
            <p:cNvPr id="10" name="Picture 9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278DCCAB-2949-EC4E-9319-5087B224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071" y="2707528"/>
              <a:ext cx="5079967" cy="3588592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F45C98-6F11-264D-B61D-DF012CA012ED}"/>
                </a:ext>
              </a:extLst>
            </p:cNvPr>
            <p:cNvGrpSpPr/>
            <p:nvPr/>
          </p:nvGrpSpPr>
          <p:grpSpPr>
            <a:xfrm>
              <a:off x="7808814" y="2607776"/>
              <a:ext cx="2187917" cy="3515879"/>
              <a:chOff x="7808814" y="2607776"/>
              <a:chExt cx="2187917" cy="35158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2A24B8-28D8-4B47-9B4D-A7E7904E4EDF}"/>
                  </a:ext>
                </a:extLst>
              </p:cNvPr>
              <p:cNvSpPr/>
              <p:nvPr/>
            </p:nvSpPr>
            <p:spPr>
              <a:xfrm>
                <a:off x="9033779" y="3480038"/>
                <a:ext cx="962952" cy="264361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F73E6F7-7027-554F-8FF5-5C8B52CFA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814" y="2607776"/>
                <a:ext cx="1364514" cy="106225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/>
          </a:bodyPr>
          <a:lstStyle/>
          <a:p>
            <a:r>
              <a:rPr lang="en-US" dirty="0"/>
              <a:t>Dashboard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7769945" y="1675728"/>
            <a:ext cx="4071227" cy="4403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View performance of current holdings for potential sale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new companies to buy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Validate underlying data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D24-846E-A249-822F-55FBBF7529C7}"/>
              </a:ext>
            </a:extLst>
          </p:cNvPr>
          <p:cNvSpPr txBox="1"/>
          <p:nvPr/>
        </p:nvSpPr>
        <p:spPr>
          <a:xfrm>
            <a:off x="6990750" y="1244337"/>
            <a:ext cx="60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FF611-B000-8E43-A688-F4D20F4305B4}"/>
              </a:ext>
            </a:extLst>
          </p:cNvPr>
          <p:cNvSpPr/>
          <p:nvPr/>
        </p:nvSpPr>
        <p:spPr>
          <a:xfrm>
            <a:off x="6985092" y="2620622"/>
            <a:ext cx="89800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E9642-A52B-B048-A024-3BE3D63327D8}"/>
              </a:ext>
            </a:extLst>
          </p:cNvPr>
          <p:cNvSpPr/>
          <p:nvPr/>
        </p:nvSpPr>
        <p:spPr>
          <a:xfrm>
            <a:off x="6988655" y="4100191"/>
            <a:ext cx="89800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16B3DE-F9C2-1540-9736-DDCDF2448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9" y="1443533"/>
            <a:ext cx="2893282" cy="204686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5AA9B51-90F7-2C46-A798-7778FA1CE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45" y="3608317"/>
            <a:ext cx="2893283" cy="2046865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3EE236-ACD8-504C-B9C7-4D216C640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1" y="3607414"/>
            <a:ext cx="2896161" cy="2046865"/>
          </a:xfrm>
          <a:prstGeom prst="rect">
            <a:avLst/>
          </a:prstGeom>
        </p:spPr>
      </p:pic>
      <p:pic>
        <p:nvPicPr>
          <p:cNvPr id="14" name="Picture 13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A3251D4-BCB9-AA4C-969F-04796E6D1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46" y="1443533"/>
            <a:ext cx="2893282" cy="20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429000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>
                <a:hlinkClick r:id="rId2"/>
              </a:rPr>
              <a:t>Dashboard Demo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0855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4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8390</TotalTime>
  <Words>226</Words>
  <Application>Microsoft Macintosh PowerPoint</Application>
  <PresentationFormat>Custom</PresentationFormat>
  <Paragraphs>72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Ayuthaya</vt:lpstr>
      <vt:lpstr>Corbel</vt:lpstr>
      <vt:lpstr>Times New Roman</vt:lpstr>
      <vt:lpstr>Digital Blue Tunnel 16x9</vt:lpstr>
      <vt:lpstr>Finding Stock Market Inefficiencies</vt:lpstr>
      <vt:lpstr>PowerPoint Presentation</vt:lpstr>
      <vt:lpstr>Data Overview</vt:lpstr>
      <vt:lpstr>Machine Learning Results 96% Overall Accuracy in Predicting Action</vt:lpstr>
      <vt:lpstr>Dashboard</vt:lpstr>
      <vt:lpstr>Dashboard Demo</vt:lpstr>
      <vt:lpstr>Thank you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242</cp:revision>
  <dcterms:created xsi:type="dcterms:W3CDTF">2021-04-15T22:42:22Z</dcterms:created>
  <dcterms:modified xsi:type="dcterms:W3CDTF">2021-07-17T21:20:28Z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